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0"/>
  </p:notesMasterIdLst>
  <p:handoutMasterIdLst>
    <p:handoutMasterId r:id="rId11"/>
  </p:handoutMasterIdLst>
  <p:sldIdLst>
    <p:sldId id="569" r:id="rId2"/>
    <p:sldId id="571" r:id="rId3"/>
    <p:sldId id="580" r:id="rId4"/>
    <p:sldId id="581" r:id="rId5"/>
    <p:sldId id="583" r:id="rId6"/>
    <p:sldId id="584" r:id="rId7"/>
    <p:sldId id="579" r:id="rId8"/>
    <p:sldId id="578" r:id="rId9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2950"/>
    <a:srgbClr val="022F65"/>
    <a:srgbClr val="4F91CD"/>
    <a:srgbClr val="0000CC"/>
    <a:srgbClr val="336699"/>
    <a:srgbClr val="CC0000"/>
    <a:srgbClr val="FFFF00"/>
    <a:srgbClr val="000099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 snapToGrid="0">
      <p:cViewPr>
        <p:scale>
          <a:sx n="93" d="100"/>
          <a:sy n="93" d="100"/>
        </p:scale>
        <p:origin x="-648" y="-504"/>
      </p:cViewPr>
      <p:guideLst>
        <p:guide orient="horz" pos="259"/>
        <p:guide pos="1096"/>
        <p:guide pos="49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0" y="5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10" tIns="46555" rIns="93110" bIns="46555" numCol="1" anchor="t" anchorCtr="0" compatLnSpc="1">
            <a:prstTxWarp prst="textNoShape">
              <a:avLst/>
            </a:prstTxWarp>
          </a:bodyPr>
          <a:lstStyle>
            <a:lvl1pPr defTabSz="931794">
              <a:defRPr sz="1300" b="0" dirty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037" y="5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10" tIns="46555" rIns="93110" bIns="46555" numCol="1" anchor="t" anchorCtr="0" compatLnSpc="1">
            <a:prstTxWarp prst="textNoShape">
              <a:avLst/>
            </a:prstTxWarp>
          </a:bodyPr>
          <a:lstStyle>
            <a:lvl1pPr algn="r" defTabSz="931794">
              <a:defRPr sz="1300" b="0" dirty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4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0" y="8829675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10" tIns="46555" rIns="93110" bIns="46555" numCol="1" anchor="b" anchorCtr="0" compatLnSpc="1">
            <a:prstTxWarp prst="textNoShape">
              <a:avLst/>
            </a:prstTxWarp>
          </a:bodyPr>
          <a:lstStyle>
            <a:lvl1pPr defTabSz="931794">
              <a:defRPr sz="1300" b="0" dirty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037" y="8829675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10" tIns="46555" rIns="93110" bIns="46555" numCol="1" anchor="b" anchorCtr="0" compatLnSpc="1">
            <a:prstTxWarp prst="textNoShape">
              <a:avLst/>
            </a:prstTxWarp>
          </a:bodyPr>
          <a:lstStyle>
            <a:lvl1pPr algn="r" defTabSz="931794">
              <a:defRPr sz="1300" b="0">
                <a:latin typeface="Arial" charset="0"/>
              </a:defRPr>
            </a:lvl1pPr>
          </a:lstStyle>
          <a:p>
            <a:pPr>
              <a:defRPr/>
            </a:pPr>
            <a:fld id="{900F8093-8071-41B0-B4BD-42C595F063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689946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0" y="5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10" tIns="46555" rIns="93110" bIns="46555" numCol="1" anchor="t" anchorCtr="0" compatLnSpc="1">
            <a:prstTxWarp prst="textNoShape">
              <a:avLst/>
            </a:prstTxWarp>
          </a:bodyPr>
          <a:lstStyle>
            <a:lvl1pPr defTabSz="931794">
              <a:defRPr sz="1300" b="0" dirty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037" y="5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10" tIns="46555" rIns="93110" bIns="46555" numCol="1" anchor="t" anchorCtr="0" compatLnSpc="1">
            <a:prstTxWarp prst="textNoShape">
              <a:avLst/>
            </a:prstTxWarp>
          </a:bodyPr>
          <a:lstStyle>
            <a:lvl1pPr algn="r" defTabSz="931794">
              <a:defRPr sz="1300" b="0" dirty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4870" y="4416431"/>
            <a:ext cx="5488264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10" tIns="46555" rIns="93110" bIns="465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0" y="8829675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10" tIns="46555" rIns="93110" bIns="46555" numCol="1" anchor="b" anchorCtr="0" compatLnSpc="1">
            <a:prstTxWarp prst="textNoShape">
              <a:avLst/>
            </a:prstTxWarp>
          </a:bodyPr>
          <a:lstStyle>
            <a:lvl1pPr defTabSz="931794">
              <a:defRPr sz="1300" b="0" dirty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037" y="8829675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10" tIns="46555" rIns="93110" bIns="46555" numCol="1" anchor="b" anchorCtr="0" compatLnSpc="1">
            <a:prstTxWarp prst="textNoShape">
              <a:avLst/>
            </a:prstTxWarp>
          </a:bodyPr>
          <a:lstStyle>
            <a:lvl1pPr algn="r" defTabSz="931794">
              <a:defRPr sz="1300" b="0">
                <a:latin typeface="Arial" charset="0"/>
              </a:defRPr>
            </a:lvl1pPr>
          </a:lstStyle>
          <a:p>
            <a:pPr>
              <a:defRPr/>
            </a:pPr>
            <a:fld id="{803A73EC-F890-474A-8E2B-4BAC3BAEA0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7517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C_overviewTitle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68384" cy="68762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035300"/>
            <a:ext cx="7772400" cy="822325"/>
          </a:xfrm>
          <a:prstGeom prst="rect">
            <a:avLst/>
          </a:prstGeom>
        </p:spPr>
        <p:txBody>
          <a:bodyPr/>
          <a:lstStyle>
            <a:lvl1pPr algn="l">
              <a:defRPr sz="3600" b="1">
                <a:solidFill>
                  <a:srgbClr val="022F65"/>
                </a:solidFill>
                <a:latin typeface="Garamond"/>
                <a:cs typeface="Garamond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500" y="274638"/>
            <a:ext cx="73533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3500" y="1600200"/>
            <a:ext cx="73533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215900" y="6086475"/>
            <a:ext cx="657225" cy="266700"/>
          </a:xfrm>
          <a:prstGeom prst="rect">
            <a:avLst/>
          </a:prstGeom>
          <a:ln/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C85FF15-2366-464F-A9D7-3AA477A532F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RC_overviewSlide.jp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68384" cy="68762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869" r:id="rId3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jpg"/><Relationship Id="rId3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288"/>
            <a:ext cx="9168384" cy="6876288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353060" y="2251618"/>
            <a:ext cx="7772400" cy="822325"/>
          </a:xfrm>
          <a:prstGeom prst="rect">
            <a:avLst/>
          </a:prstGeom>
        </p:spPr>
        <p:txBody>
          <a:bodyPr/>
          <a:lstStyle>
            <a:lvl1pPr algn="l">
              <a:defRPr sz="3600" b="1">
                <a:solidFill>
                  <a:srgbClr val="022F65"/>
                </a:solidFill>
                <a:latin typeface="Garamond"/>
                <a:cs typeface="Garamond"/>
              </a:defRPr>
            </a:lvl1pPr>
          </a:lstStyle>
          <a:p>
            <a:r>
              <a:rPr lang="en-US" dirty="0" smtClean="0"/>
              <a:t>Technology Updates for 2014-2015</a:t>
            </a:r>
            <a:br>
              <a:rPr lang="en-US" dirty="0" smtClean="0"/>
            </a:br>
            <a:r>
              <a:rPr lang="en-US" sz="2800" dirty="0" smtClean="0"/>
              <a:t>Data Recognition Corporation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400" dirty="0" smtClean="0"/>
              <a:t>September 11, </a:t>
            </a:r>
            <a:r>
              <a:rPr lang="en-US" sz="2400" dirty="0"/>
              <a:t>2014</a:t>
            </a:r>
            <a:endParaRPr lang="en-US" sz="2800" dirty="0"/>
          </a:p>
        </p:txBody>
      </p:sp>
      <p:pic>
        <p:nvPicPr>
          <p:cNvPr id="6" name="Picture 5" descr="littleBlueSquar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1658" y="2589927"/>
            <a:ext cx="536404" cy="103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240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5425" y="1550843"/>
            <a:ext cx="7353300" cy="4325938"/>
          </a:xfrm>
        </p:spPr>
        <p:txBody>
          <a:bodyPr/>
          <a:lstStyle/>
          <a:p>
            <a:pPr marL="225425" lvl="2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r>
              <a:rPr lang="en-US" sz="2000" kern="1200" dirty="0" smtClean="0">
                <a:solidFill>
                  <a:schemeClr val="tx2"/>
                </a:solidFill>
                <a:latin typeface="Arial Narrow" pitchFamily="34" charset="0"/>
                <a:ea typeface="+mn-ea"/>
                <a:cs typeface="+mn-cs"/>
              </a:rPr>
              <a:t>CDT testing window open</a:t>
            </a:r>
          </a:p>
          <a:p>
            <a:pPr marL="682625" lvl="3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r>
              <a:rPr lang="en-US" sz="1600" kern="1200" dirty="0" smtClean="0">
                <a:solidFill>
                  <a:schemeClr val="tx2"/>
                </a:solidFill>
                <a:latin typeface="Arial Narrow" pitchFamily="34" charset="0"/>
                <a:ea typeface="+mn-ea"/>
                <a:cs typeface="+mn-cs"/>
              </a:rPr>
              <a:t>New </a:t>
            </a:r>
            <a:r>
              <a:rPr lang="en-US" sz="1600" kern="1200" dirty="0">
                <a:solidFill>
                  <a:schemeClr val="tx2"/>
                </a:solidFill>
                <a:latin typeface="Arial Narrow" pitchFamily="34" charset="0"/>
                <a:ea typeface="+mn-ea"/>
                <a:cs typeface="+mn-cs"/>
              </a:rPr>
              <a:t>Testing Site Manager (TSM</a:t>
            </a:r>
            <a:r>
              <a:rPr lang="en-US" sz="1600" kern="1200" dirty="0" smtClean="0">
                <a:solidFill>
                  <a:schemeClr val="tx2"/>
                </a:solidFill>
                <a:latin typeface="Arial Narrow" pitchFamily="34" charset="0"/>
                <a:ea typeface="+mn-ea"/>
                <a:cs typeface="+mn-cs"/>
              </a:rPr>
              <a:t>) and Secure </a:t>
            </a:r>
            <a:r>
              <a:rPr lang="en-US" sz="1600" kern="1200" dirty="0">
                <a:solidFill>
                  <a:schemeClr val="tx2"/>
                </a:solidFill>
                <a:latin typeface="Arial Narrow" pitchFamily="34" charset="0"/>
                <a:ea typeface="+mn-ea"/>
                <a:cs typeface="+mn-cs"/>
              </a:rPr>
              <a:t>B</a:t>
            </a:r>
            <a:r>
              <a:rPr lang="en-US" sz="1600" kern="1200" dirty="0" smtClean="0">
                <a:solidFill>
                  <a:schemeClr val="tx2"/>
                </a:solidFill>
                <a:latin typeface="Arial Narrow" pitchFamily="34" charset="0"/>
                <a:ea typeface="+mn-ea"/>
                <a:cs typeface="+mn-cs"/>
              </a:rPr>
              <a:t>rowser  were released on August 18</a:t>
            </a:r>
            <a:endParaRPr lang="en-US" sz="1600" kern="1200" dirty="0">
              <a:solidFill>
                <a:schemeClr val="tx2"/>
              </a:solidFill>
              <a:latin typeface="Arial Narrow" pitchFamily="34" charset="0"/>
              <a:ea typeface="+mn-ea"/>
              <a:cs typeface="+mn-cs"/>
            </a:endParaRPr>
          </a:p>
          <a:p>
            <a:pPr marL="225425" lvl="2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r>
              <a:rPr lang="en-US" sz="2000" kern="1200" dirty="0" smtClean="0">
                <a:solidFill>
                  <a:schemeClr val="tx2"/>
                </a:solidFill>
                <a:latin typeface="Arial Narrow" pitchFamily="34" charset="0"/>
                <a:ea typeface="+mn-ea"/>
                <a:cs typeface="+mn-cs"/>
              </a:rPr>
              <a:t>Winter 2014/2015 Keystone Exams</a:t>
            </a:r>
          </a:p>
          <a:p>
            <a:pPr marL="682625" lvl="3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r>
              <a:rPr lang="en-US" sz="1600" kern="1200" dirty="0" smtClean="0">
                <a:solidFill>
                  <a:schemeClr val="tx2"/>
                </a:solidFill>
                <a:latin typeface="Arial Narrow" pitchFamily="34" charset="0"/>
                <a:ea typeface="+mn-ea"/>
                <a:cs typeface="+mn-cs"/>
              </a:rPr>
              <a:t>Testing Windows are December 3-17 and January 7-21</a:t>
            </a:r>
          </a:p>
          <a:p>
            <a:pPr marL="682625" lvl="3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r>
              <a:rPr lang="en-US" sz="1600" kern="1200" dirty="0" smtClean="0">
                <a:solidFill>
                  <a:schemeClr val="tx2"/>
                </a:solidFill>
                <a:latin typeface="Arial Narrow" pitchFamily="34" charset="0"/>
                <a:ea typeface="+mn-ea"/>
                <a:cs typeface="+mn-cs"/>
              </a:rPr>
              <a:t>Content/forms will be available on November 26</a:t>
            </a:r>
          </a:p>
          <a:p>
            <a:pPr marL="225425" lvl="2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r>
              <a:rPr lang="en-US" sz="2000" kern="1200" dirty="0" smtClean="0">
                <a:solidFill>
                  <a:schemeClr val="tx2"/>
                </a:solidFill>
                <a:latin typeface="Arial Narrow" pitchFamily="34" charset="0"/>
                <a:ea typeface="+mn-ea"/>
                <a:cs typeface="+mn-cs"/>
              </a:rPr>
              <a:t>Testing on iPads and Chromebooks</a:t>
            </a:r>
          </a:p>
          <a:p>
            <a:pPr marL="682625" lvl="3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r>
              <a:rPr lang="en-US" sz="1600" kern="1200" dirty="0">
                <a:solidFill>
                  <a:schemeClr val="tx2"/>
                </a:solidFill>
                <a:latin typeface="Arial Narrow" pitchFamily="34" charset="0"/>
              </a:rPr>
              <a:t>Statewide on November  17, 2014</a:t>
            </a:r>
          </a:p>
          <a:p>
            <a:pPr marL="682625" lvl="3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r>
              <a:rPr lang="en-US" sz="1600" kern="1200" dirty="0">
                <a:solidFill>
                  <a:schemeClr val="tx2"/>
                </a:solidFill>
                <a:latin typeface="Arial Narrow" pitchFamily="34" charset="0"/>
              </a:rPr>
              <a:t>Classroom Diagnostic Tools (CDT) and Keystone Exams (Winter and beyond</a:t>
            </a:r>
            <a:r>
              <a:rPr lang="en-US" sz="1600" kern="1200" dirty="0" smtClean="0">
                <a:solidFill>
                  <a:schemeClr val="tx2"/>
                </a:solidFill>
                <a:latin typeface="Arial Narrow" pitchFamily="34" charset="0"/>
              </a:rPr>
              <a:t>)</a:t>
            </a:r>
          </a:p>
          <a:p>
            <a:pPr marL="682625" lvl="3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r>
              <a:rPr lang="en-US" sz="1600" kern="1200" dirty="0" smtClean="0">
                <a:solidFill>
                  <a:schemeClr val="tx2"/>
                </a:solidFill>
                <a:latin typeface="Arial Narrow" pitchFamily="34" charset="0"/>
              </a:rPr>
              <a:t>Training and Support</a:t>
            </a:r>
          </a:p>
          <a:p>
            <a:pPr marL="1139825" lvl="4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r>
              <a:rPr lang="en-US" sz="1600" kern="1200" dirty="0" err="1" smtClean="0">
                <a:solidFill>
                  <a:schemeClr val="tx2"/>
                </a:solidFill>
                <a:latin typeface="Arial Narrow" pitchFamily="34" charset="0"/>
              </a:rPr>
              <a:t>Webex</a:t>
            </a:r>
            <a:r>
              <a:rPr lang="en-US" sz="1600" kern="1200" dirty="0" smtClean="0">
                <a:solidFill>
                  <a:schemeClr val="tx2"/>
                </a:solidFill>
                <a:latin typeface="Arial Narrow" pitchFamily="34" charset="0"/>
              </a:rPr>
              <a:t> </a:t>
            </a:r>
            <a:r>
              <a:rPr lang="en-US" sz="1600" kern="1200" dirty="0">
                <a:solidFill>
                  <a:schemeClr val="tx2"/>
                </a:solidFill>
                <a:latin typeface="Arial Narrow" pitchFamily="34" charset="0"/>
              </a:rPr>
              <a:t>training sessions specific to iPads and Chromebooks</a:t>
            </a:r>
          </a:p>
          <a:p>
            <a:pPr marL="1139825" lvl="4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r>
              <a:rPr lang="en-US" sz="1600" kern="1200" dirty="0">
                <a:solidFill>
                  <a:schemeClr val="tx2"/>
                </a:solidFill>
                <a:latin typeface="Arial Narrow" pitchFamily="34" charset="0"/>
              </a:rPr>
              <a:t>“Quick Guide” for each device</a:t>
            </a:r>
          </a:p>
          <a:p>
            <a:pPr marL="1139825" lvl="4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r>
              <a:rPr lang="en-US" sz="1600" kern="1200" dirty="0">
                <a:solidFill>
                  <a:schemeClr val="tx2"/>
                </a:solidFill>
                <a:latin typeface="Arial Narrow" pitchFamily="34" charset="0"/>
              </a:rPr>
              <a:t>Updates to </a:t>
            </a:r>
            <a:r>
              <a:rPr lang="en-US" sz="1600" i="1" kern="1200" dirty="0">
                <a:solidFill>
                  <a:schemeClr val="tx2"/>
                </a:solidFill>
                <a:latin typeface="Arial Narrow" pitchFamily="34" charset="0"/>
              </a:rPr>
              <a:t>Technology User Guide </a:t>
            </a:r>
            <a:r>
              <a:rPr lang="en-US" sz="1600" kern="1200" dirty="0">
                <a:solidFill>
                  <a:schemeClr val="tx2"/>
                </a:solidFill>
                <a:latin typeface="Arial Narrow" pitchFamily="34" charset="0"/>
              </a:rPr>
              <a:t>and the </a:t>
            </a:r>
            <a:r>
              <a:rPr lang="en-US" sz="1600" i="1" kern="1200" dirty="0">
                <a:solidFill>
                  <a:schemeClr val="tx2"/>
                </a:solidFill>
                <a:latin typeface="Arial Narrow" pitchFamily="34" charset="0"/>
              </a:rPr>
              <a:t>LEA Technology Readiness Checklist</a:t>
            </a:r>
          </a:p>
          <a:p>
            <a:pPr marL="1139825" lvl="4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endParaRPr lang="en-US" sz="1600" kern="1200" dirty="0">
              <a:solidFill>
                <a:schemeClr val="tx2"/>
              </a:solidFill>
              <a:latin typeface="Arial Narrow" pitchFamily="34" charset="0"/>
            </a:endParaRPr>
          </a:p>
          <a:p>
            <a:pPr marL="682625" lvl="3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endParaRPr lang="en-US" sz="1600" kern="1200" dirty="0" smtClean="0">
              <a:solidFill>
                <a:schemeClr val="tx2"/>
              </a:solidFill>
              <a:latin typeface="Arial Narrow" pitchFamily="34" charset="0"/>
            </a:endParaRPr>
          </a:p>
          <a:p>
            <a:pPr marL="682625" lvl="3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endParaRPr lang="en-US" sz="1600" kern="1200" dirty="0">
              <a:solidFill>
                <a:schemeClr val="tx2"/>
              </a:solidFill>
              <a:latin typeface="Arial Narrow" pitchFamily="34" charset="0"/>
            </a:endParaRPr>
          </a:p>
          <a:p>
            <a:pPr marL="225425" lvl="2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endParaRPr lang="en-US" kern="1200" dirty="0" smtClean="0">
              <a:solidFill>
                <a:schemeClr val="tx2"/>
              </a:solidFill>
              <a:latin typeface="Arial Narrow" pitchFamily="34" charset="0"/>
              <a:ea typeface="+mn-ea"/>
              <a:cs typeface="+mn-cs"/>
            </a:endParaRPr>
          </a:p>
          <a:p>
            <a:pPr marL="225425" lvl="2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endParaRPr lang="en-US" kern="1200" dirty="0" smtClean="0">
              <a:solidFill>
                <a:schemeClr val="tx2"/>
              </a:solidFill>
              <a:latin typeface="Arial Narrow" pitchFamily="34" charset="0"/>
              <a:ea typeface="+mn-ea"/>
              <a:cs typeface="+mn-cs"/>
            </a:endParaRPr>
          </a:p>
          <a:p>
            <a:pPr marL="914400" lvl="4" indent="0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None/>
              <a:defRPr/>
            </a:pPr>
            <a:endParaRPr lang="en-US" sz="1600" kern="1200" dirty="0" smtClean="0">
              <a:solidFill>
                <a:schemeClr val="tx2"/>
              </a:solidFill>
              <a:latin typeface="Arial Narrow" pitchFamily="34" charset="0"/>
              <a:ea typeface="+mn-ea"/>
              <a:cs typeface="+mn-cs"/>
            </a:endParaRPr>
          </a:p>
          <a:p>
            <a:pPr marL="225425" lvl="2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endParaRPr lang="en-US" sz="2000" kern="1200" dirty="0" smtClean="0">
              <a:solidFill>
                <a:schemeClr val="tx2"/>
              </a:solidFill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333500" y="274638"/>
            <a:ext cx="7353300" cy="1143000"/>
          </a:xfrm>
        </p:spPr>
        <p:txBody>
          <a:bodyPr/>
          <a:lstStyle/>
          <a:p>
            <a:pPr algn="l"/>
            <a:r>
              <a:rPr lang="en-US" sz="2800" b="1" dirty="0" smtClean="0">
                <a:solidFill>
                  <a:srgbClr val="022F65"/>
                </a:solidFill>
                <a:latin typeface="Garamond" pitchFamily="18" charset="0"/>
              </a:rPr>
              <a:t>Technology Updates for 2014-2015</a:t>
            </a:r>
            <a:endParaRPr lang="en-US" sz="2800" b="1" dirty="0">
              <a:solidFill>
                <a:srgbClr val="022F65"/>
              </a:solidFill>
              <a:latin typeface="Garamond" pitchFamily="18" charset="0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215900" y="6086475"/>
            <a:ext cx="657225" cy="266700"/>
          </a:xfrm>
        </p:spPr>
        <p:txBody>
          <a:bodyPr/>
          <a:lstStyle/>
          <a:p>
            <a:pPr>
              <a:defRPr/>
            </a:pPr>
            <a:fld id="{5C85FF15-2366-464F-A9D7-3AA477A532F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880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5425" y="1550843"/>
            <a:ext cx="7353300" cy="4325938"/>
          </a:xfrm>
        </p:spPr>
        <p:txBody>
          <a:bodyPr/>
          <a:lstStyle/>
          <a:p>
            <a:pPr marL="225425" lvl="2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r>
              <a:rPr lang="en-US" sz="2000" kern="1200" dirty="0" smtClean="0">
                <a:solidFill>
                  <a:schemeClr val="tx2"/>
                </a:solidFill>
                <a:latin typeface="Arial Narrow" pitchFamily="34" charset="0"/>
                <a:ea typeface="+mn-ea"/>
                <a:cs typeface="+mn-cs"/>
              </a:rPr>
              <a:t>Testing on iPads</a:t>
            </a:r>
          </a:p>
          <a:p>
            <a:pPr marL="682625" lvl="3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r>
              <a:rPr lang="en-US" sz="1600" kern="1200" dirty="0" smtClean="0">
                <a:solidFill>
                  <a:schemeClr val="tx2"/>
                </a:solidFill>
                <a:latin typeface="Arial Narrow" pitchFamily="34" charset="0"/>
                <a:ea typeface="+mn-ea"/>
                <a:cs typeface="+mn-cs"/>
              </a:rPr>
              <a:t>iOS7.1 or greater required</a:t>
            </a:r>
          </a:p>
          <a:p>
            <a:pPr marL="1139825" lvl="4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r>
              <a:rPr lang="en-US" sz="1600" kern="1200" dirty="0" smtClean="0">
                <a:solidFill>
                  <a:schemeClr val="tx2"/>
                </a:solidFill>
                <a:latin typeface="Arial Narrow" pitchFamily="34" charset="0"/>
                <a:ea typeface="+mn-ea"/>
                <a:cs typeface="+mn-cs"/>
              </a:rPr>
              <a:t>“Guided Access” feature</a:t>
            </a:r>
          </a:p>
          <a:p>
            <a:pPr marL="682625" lvl="3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r>
              <a:rPr lang="en-US" sz="1600" kern="1200" dirty="0" smtClean="0">
                <a:solidFill>
                  <a:schemeClr val="tx2"/>
                </a:solidFill>
                <a:latin typeface="Arial Narrow" pitchFamily="34" charset="0"/>
                <a:ea typeface="+mn-ea"/>
                <a:cs typeface="+mn-cs"/>
              </a:rPr>
              <a:t>Mobile Device Management (MDM) system  required </a:t>
            </a:r>
          </a:p>
          <a:p>
            <a:pPr marL="1139825" lvl="4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r>
              <a:rPr lang="en-US" sz="1600" kern="1200" dirty="0" smtClean="0">
                <a:solidFill>
                  <a:schemeClr val="tx2"/>
                </a:solidFill>
                <a:latin typeface="Arial Narrow" pitchFamily="34" charset="0"/>
                <a:ea typeface="+mn-ea"/>
                <a:cs typeface="+mn-cs"/>
              </a:rPr>
              <a:t>MDM is used for DRC INSIGHT deployment to each iPad device</a:t>
            </a:r>
          </a:p>
          <a:p>
            <a:pPr marL="1139825" lvl="4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r>
              <a:rPr lang="en-US" sz="1600" kern="1200" dirty="0" smtClean="0">
                <a:solidFill>
                  <a:schemeClr val="tx2"/>
                </a:solidFill>
                <a:latin typeface="Arial Narrow" pitchFamily="34" charset="0"/>
                <a:ea typeface="+mn-ea"/>
                <a:cs typeface="+mn-cs"/>
              </a:rPr>
              <a:t>MDM that offers “Managed Application Configuration” can be used for seamlessly configuring each iPad (as opposed to manual configuration on each iPad)</a:t>
            </a:r>
          </a:p>
          <a:p>
            <a:pPr marL="1139825" lvl="4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r>
              <a:rPr lang="en-US" sz="1600" kern="1200" dirty="0" smtClean="0">
                <a:solidFill>
                  <a:schemeClr val="tx2"/>
                </a:solidFill>
                <a:latin typeface="Arial Narrow" pitchFamily="34" charset="0"/>
                <a:ea typeface="+mn-ea"/>
                <a:cs typeface="+mn-cs"/>
              </a:rPr>
              <a:t>INSIGHT app and configuration file for use in the MDM will be available to download via </a:t>
            </a:r>
            <a:r>
              <a:rPr lang="en-US" sz="1600" kern="1200" dirty="0" err="1" smtClean="0">
                <a:solidFill>
                  <a:schemeClr val="tx2"/>
                </a:solidFill>
                <a:latin typeface="Arial Narrow" pitchFamily="34" charset="0"/>
                <a:ea typeface="+mn-ea"/>
                <a:cs typeface="+mn-cs"/>
              </a:rPr>
              <a:t>eDIRECT</a:t>
            </a:r>
            <a:endParaRPr lang="en-US" sz="1600" kern="1200" dirty="0" smtClean="0">
              <a:solidFill>
                <a:schemeClr val="tx2"/>
              </a:solidFill>
              <a:latin typeface="Arial Narrow" pitchFamily="34" charset="0"/>
              <a:ea typeface="+mn-ea"/>
              <a:cs typeface="+mn-cs"/>
            </a:endParaRPr>
          </a:p>
          <a:p>
            <a:pPr marL="682625" lvl="3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r>
              <a:rPr lang="en-US" sz="1600" kern="1200" dirty="0" smtClean="0">
                <a:solidFill>
                  <a:schemeClr val="tx2"/>
                </a:solidFill>
                <a:latin typeface="Arial Narrow" pitchFamily="34" charset="0"/>
                <a:ea typeface="+mn-ea"/>
                <a:cs typeface="+mn-cs"/>
              </a:rPr>
              <a:t>External keyboard required for Keystone Exams (open-ended items)</a:t>
            </a:r>
          </a:p>
          <a:p>
            <a:pPr marL="914400" lvl="4" indent="0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None/>
              <a:defRPr/>
            </a:pPr>
            <a:endParaRPr lang="en-US" sz="1600" kern="1200" dirty="0" smtClean="0">
              <a:solidFill>
                <a:schemeClr val="tx2"/>
              </a:solidFill>
              <a:latin typeface="Arial Narrow" pitchFamily="34" charset="0"/>
              <a:ea typeface="+mn-ea"/>
              <a:cs typeface="+mn-cs"/>
            </a:endParaRPr>
          </a:p>
          <a:p>
            <a:pPr marL="1139825" lvl="4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endParaRPr lang="en-US" sz="1600" kern="1200" dirty="0" smtClean="0">
              <a:solidFill>
                <a:schemeClr val="tx2"/>
              </a:solidFill>
              <a:latin typeface="Arial Narrow" pitchFamily="34" charset="0"/>
              <a:ea typeface="+mn-ea"/>
              <a:cs typeface="+mn-cs"/>
            </a:endParaRPr>
          </a:p>
          <a:p>
            <a:pPr marL="225425" lvl="2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endParaRPr lang="en-US" sz="2000" kern="1200" dirty="0" smtClean="0">
              <a:solidFill>
                <a:schemeClr val="tx2"/>
              </a:solidFill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333500" y="274638"/>
            <a:ext cx="7353300" cy="1143000"/>
          </a:xfrm>
        </p:spPr>
        <p:txBody>
          <a:bodyPr/>
          <a:lstStyle/>
          <a:p>
            <a:pPr algn="l"/>
            <a:r>
              <a:rPr lang="en-US" sz="2800" b="1" dirty="0" smtClean="0">
                <a:solidFill>
                  <a:srgbClr val="022F65"/>
                </a:solidFill>
                <a:latin typeface="Garamond" pitchFamily="18" charset="0"/>
              </a:rPr>
              <a:t>Technology Updates for 2014-2015</a:t>
            </a:r>
            <a:endParaRPr lang="en-US" sz="2800" b="1" dirty="0">
              <a:solidFill>
                <a:srgbClr val="022F65"/>
              </a:solidFill>
              <a:latin typeface="Garamond" pitchFamily="18" charset="0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215900" y="6086475"/>
            <a:ext cx="657225" cy="266700"/>
          </a:xfrm>
        </p:spPr>
        <p:txBody>
          <a:bodyPr/>
          <a:lstStyle/>
          <a:p>
            <a:pPr>
              <a:defRPr/>
            </a:pPr>
            <a:fld id="{5C85FF15-2366-464F-A9D7-3AA477A532F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254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5425" y="1550843"/>
            <a:ext cx="7353300" cy="4325938"/>
          </a:xfrm>
        </p:spPr>
        <p:txBody>
          <a:bodyPr/>
          <a:lstStyle/>
          <a:p>
            <a:pPr marL="225425" lvl="2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r>
              <a:rPr lang="en-US" sz="2000" kern="1200" dirty="0" smtClean="0">
                <a:solidFill>
                  <a:schemeClr val="tx2"/>
                </a:solidFill>
                <a:latin typeface="Arial Narrow" pitchFamily="34" charset="0"/>
                <a:ea typeface="+mn-ea"/>
                <a:cs typeface="+mn-cs"/>
              </a:rPr>
              <a:t>Testing on Chromebooks</a:t>
            </a:r>
          </a:p>
          <a:p>
            <a:pPr marL="682625" lvl="3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r>
              <a:rPr lang="en-US" sz="1600" kern="1200" dirty="0" smtClean="0">
                <a:solidFill>
                  <a:schemeClr val="tx2"/>
                </a:solidFill>
                <a:latin typeface="Arial Narrow" pitchFamily="34" charset="0"/>
                <a:ea typeface="+mn-ea"/>
                <a:cs typeface="+mn-cs"/>
              </a:rPr>
              <a:t>Chrome OS 33 or greater required</a:t>
            </a:r>
          </a:p>
          <a:p>
            <a:pPr marL="682625" lvl="3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r>
              <a:rPr lang="en-US" sz="1600" kern="1200" dirty="0" smtClean="0">
                <a:solidFill>
                  <a:schemeClr val="tx2"/>
                </a:solidFill>
                <a:latin typeface="Arial Narrow" pitchFamily="34" charset="0"/>
                <a:ea typeface="+mn-ea"/>
                <a:cs typeface="+mn-cs"/>
              </a:rPr>
              <a:t>Accessed via the Chrome Store</a:t>
            </a:r>
          </a:p>
          <a:p>
            <a:pPr marL="682625" lvl="3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r>
              <a:rPr lang="en-US" sz="1600" kern="1200" dirty="0" smtClean="0">
                <a:solidFill>
                  <a:schemeClr val="tx2"/>
                </a:solidFill>
                <a:latin typeface="Arial Narrow" pitchFamily="34" charset="0"/>
                <a:ea typeface="+mn-ea"/>
                <a:cs typeface="+mn-cs"/>
              </a:rPr>
              <a:t>Chrome Management  Application required</a:t>
            </a:r>
          </a:p>
          <a:p>
            <a:pPr marL="1139825" lvl="4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r>
              <a:rPr lang="en-US" sz="1600" kern="1200" dirty="0" smtClean="0">
                <a:solidFill>
                  <a:schemeClr val="tx2"/>
                </a:solidFill>
                <a:latin typeface="Arial Narrow" pitchFamily="34" charset="0"/>
                <a:ea typeface="+mn-ea"/>
                <a:cs typeface="+mn-cs"/>
              </a:rPr>
              <a:t>Chromebooks need to be enrolled in the client’s Google domain account</a:t>
            </a:r>
          </a:p>
          <a:p>
            <a:pPr marL="1139825" lvl="4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r>
              <a:rPr lang="en-US" sz="1600" kern="1200" dirty="0" smtClean="0">
                <a:solidFill>
                  <a:schemeClr val="tx2"/>
                </a:solidFill>
                <a:latin typeface="Arial Narrow" pitchFamily="34" charset="0"/>
                <a:ea typeface="+mn-ea"/>
                <a:cs typeface="+mn-cs"/>
              </a:rPr>
              <a:t>Chrome Management  is used to deploy the DRC INSIGHT client to the Chromebook</a:t>
            </a:r>
          </a:p>
          <a:p>
            <a:pPr marL="682625" lvl="3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r>
              <a:rPr lang="en-US" sz="1600" kern="1200" dirty="0" smtClean="0">
                <a:solidFill>
                  <a:schemeClr val="tx2"/>
                </a:solidFill>
                <a:latin typeface="Arial Narrow" pitchFamily="34" charset="0"/>
                <a:ea typeface="+mn-ea"/>
                <a:cs typeface="+mn-cs"/>
              </a:rPr>
              <a:t>DRC’s Device Toolkit required</a:t>
            </a:r>
          </a:p>
          <a:p>
            <a:pPr marL="1139825" lvl="4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r>
              <a:rPr lang="en-US" sz="1600" kern="1200" dirty="0" smtClean="0">
                <a:solidFill>
                  <a:schemeClr val="tx2"/>
                </a:solidFill>
                <a:latin typeface="Arial Narrow" pitchFamily="34" charset="0"/>
                <a:ea typeface="+mn-ea"/>
                <a:cs typeface="+mn-cs"/>
              </a:rPr>
              <a:t>Located in </a:t>
            </a:r>
            <a:r>
              <a:rPr lang="en-US" sz="1600" kern="1200" dirty="0" err="1" smtClean="0">
                <a:solidFill>
                  <a:schemeClr val="tx2"/>
                </a:solidFill>
                <a:latin typeface="Arial Narrow" pitchFamily="34" charset="0"/>
                <a:ea typeface="+mn-ea"/>
                <a:cs typeface="+mn-cs"/>
              </a:rPr>
              <a:t>eDIRECT’s</a:t>
            </a:r>
            <a:r>
              <a:rPr lang="en-US" sz="1600" kern="1200" dirty="0" smtClean="0">
                <a:solidFill>
                  <a:schemeClr val="tx2"/>
                </a:solidFill>
                <a:latin typeface="Arial Narrow" pitchFamily="34" charset="0"/>
                <a:ea typeface="+mn-ea"/>
                <a:cs typeface="+mn-cs"/>
              </a:rPr>
              <a:t> left navigation panel</a:t>
            </a:r>
          </a:p>
          <a:p>
            <a:pPr marL="1139825" lvl="4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r>
              <a:rPr lang="en-US" sz="1600" kern="1200" dirty="0" smtClean="0">
                <a:solidFill>
                  <a:schemeClr val="tx2"/>
                </a:solidFill>
                <a:latin typeface="Arial Narrow" pitchFamily="34" charset="0"/>
                <a:ea typeface="+mn-ea"/>
                <a:cs typeface="+mn-cs"/>
              </a:rPr>
              <a:t>Configuration settings can be established at various organizational levels</a:t>
            </a:r>
          </a:p>
          <a:p>
            <a:pPr marL="1139825" lvl="4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r>
              <a:rPr lang="en-US" sz="1600" kern="1200" dirty="0" smtClean="0">
                <a:solidFill>
                  <a:schemeClr val="tx2"/>
                </a:solidFill>
                <a:latin typeface="Arial Narrow" pitchFamily="34" charset="0"/>
                <a:ea typeface="+mn-ea"/>
                <a:cs typeface="+mn-cs"/>
              </a:rPr>
              <a:t>Chromebooks will then be assigned to an organizational level, sharing the same configuration settings</a:t>
            </a:r>
          </a:p>
          <a:p>
            <a:pPr marL="1139825" lvl="4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endParaRPr lang="en-US" sz="1600" kern="1200" dirty="0" smtClean="0">
              <a:solidFill>
                <a:schemeClr val="tx2"/>
              </a:solidFill>
              <a:latin typeface="Arial Narrow" pitchFamily="34" charset="0"/>
              <a:ea typeface="+mn-ea"/>
              <a:cs typeface="+mn-cs"/>
            </a:endParaRPr>
          </a:p>
          <a:p>
            <a:pPr marL="1139825" lvl="4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endParaRPr lang="en-US" sz="1600" kern="1200" dirty="0" smtClean="0">
              <a:solidFill>
                <a:schemeClr val="tx2"/>
              </a:solidFill>
              <a:latin typeface="Arial Narrow" pitchFamily="34" charset="0"/>
              <a:ea typeface="+mn-ea"/>
              <a:cs typeface="+mn-cs"/>
            </a:endParaRPr>
          </a:p>
          <a:p>
            <a:pPr marL="225425" lvl="2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endParaRPr lang="en-US" sz="2000" kern="1200" dirty="0" smtClean="0">
              <a:solidFill>
                <a:schemeClr val="tx2"/>
              </a:solidFill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333500" y="274638"/>
            <a:ext cx="7353300" cy="1143000"/>
          </a:xfrm>
        </p:spPr>
        <p:txBody>
          <a:bodyPr/>
          <a:lstStyle/>
          <a:p>
            <a:pPr algn="l"/>
            <a:r>
              <a:rPr lang="en-US" sz="2800" b="1" dirty="0" smtClean="0">
                <a:solidFill>
                  <a:srgbClr val="022F65"/>
                </a:solidFill>
                <a:latin typeface="Garamond" pitchFamily="18" charset="0"/>
              </a:rPr>
              <a:t>Technology Updates for 2014-2015</a:t>
            </a:r>
            <a:endParaRPr lang="en-US" sz="2800" b="1" dirty="0">
              <a:solidFill>
                <a:srgbClr val="022F65"/>
              </a:solidFill>
              <a:latin typeface="Garamond" pitchFamily="18" charset="0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215900" y="6086475"/>
            <a:ext cx="657225" cy="266700"/>
          </a:xfrm>
        </p:spPr>
        <p:txBody>
          <a:bodyPr/>
          <a:lstStyle/>
          <a:p>
            <a:pPr>
              <a:defRPr/>
            </a:pPr>
            <a:fld id="{5C85FF15-2366-464F-A9D7-3AA477A532F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713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5425" y="832207"/>
            <a:ext cx="7353300" cy="5044574"/>
          </a:xfrm>
        </p:spPr>
        <p:txBody>
          <a:bodyPr/>
          <a:lstStyle/>
          <a:p>
            <a:pPr marL="914400" lvl="4" indent="0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None/>
              <a:defRPr/>
            </a:pPr>
            <a:endParaRPr lang="en-US" sz="1600" kern="1200" dirty="0" smtClean="0">
              <a:solidFill>
                <a:schemeClr val="tx2"/>
              </a:solidFill>
              <a:latin typeface="Arial Narrow" pitchFamily="34" charset="0"/>
              <a:ea typeface="+mn-ea"/>
              <a:cs typeface="+mn-cs"/>
            </a:endParaRPr>
          </a:p>
          <a:p>
            <a:pPr marL="225425" lvl="2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r>
              <a:rPr lang="en-US" sz="2000" kern="1200" dirty="0" smtClean="0">
                <a:solidFill>
                  <a:schemeClr val="tx2"/>
                </a:solidFill>
                <a:latin typeface="Arial Narrow" pitchFamily="34" charset="0"/>
                <a:ea typeface="+mn-ea"/>
                <a:cs typeface="+mn-cs"/>
              </a:rPr>
              <a:t>DRC Device Toolkit</a:t>
            </a:r>
          </a:p>
          <a:p>
            <a:pPr marL="682625" lvl="3" indent="-225425">
              <a:spcBef>
                <a:spcPct val="0"/>
              </a:spcBef>
              <a:spcAft>
                <a:spcPct val="30000"/>
              </a:spcAft>
              <a:buClr>
                <a:srgbClr val="0070C0"/>
              </a:buClr>
              <a:buFont typeface="Wingdings" pitchFamily="2" charset="2"/>
              <a:buChar char="n"/>
              <a:defRPr/>
            </a:pPr>
            <a:r>
              <a:rPr lang="en-US" sz="1600" kern="1200" dirty="0" smtClean="0">
                <a:latin typeface="Arial Narrow" pitchFamily="34" charset="0"/>
                <a:ea typeface="+mn-ea"/>
                <a:cs typeface="+mn-cs"/>
              </a:rPr>
              <a:t>Clients create organizational units that would share a common set of configurations</a:t>
            </a:r>
          </a:p>
          <a:p>
            <a:pPr marL="682625" lvl="3" indent="-225425">
              <a:spcBef>
                <a:spcPct val="0"/>
              </a:spcBef>
              <a:spcAft>
                <a:spcPct val="30000"/>
              </a:spcAft>
              <a:buClr>
                <a:srgbClr val="0070C0"/>
              </a:buClr>
              <a:buFont typeface="Wingdings" pitchFamily="2" charset="2"/>
              <a:buChar char="n"/>
              <a:defRPr/>
            </a:pPr>
            <a:r>
              <a:rPr lang="en-US" sz="1600" kern="1200" dirty="0" smtClean="0">
                <a:latin typeface="Arial Narrow" pitchFamily="34" charset="0"/>
                <a:ea typeface="+mn-ea"/>
                <a:cs typeface="+mn-cs"/>
              </a:rPr>
              <a:t>Chromebook devices are assigned to an organizational unit (and can be moved to different organizational units)</a:t>
            </a:r>
          </a:p>
          <a:p>
            <a:pPr marL="682625" lvl="3" indent="-225425">
              <a:spcBef>
                <a:spcPct val="0"/>
              </a:spcBef>
              <a:spcAft>
                <a:spcPct val="30000"/>
              </a:spcAft>
              <a:buClr>
                <a:srgbClr val="0070C0"/>
              </a:buClr>
              <a:buFont typeface="Wingdings" pitchFamily="2" charset="2"/>
              <a:buChar char="n"/>
              <a:defRPr/>
            </a:pPr>
            <a:r>
              <a:rPr lang="en-US" sz="1600" kern="1200" dirty="0" smtClean="0">
                <a:latin typeface="Arial Narrow" pitchFamily="34" charset="0"/>
                <a:ea typeface="+mn-ea"/>
                <a:cs typeface="+mn-cs"/>
              </a:rPr>
              <a:t>Clients can add devices directly via the Device Toolkit</a:t>
            </a:r>
          </a:p>
          <a:p>
            <a:pPr marL="682625" lvl="3" indent="-225425">
              <a:spcBef>
                <a:spcPct val="0"/>
              </a:spcBef>
              <a:spcAft>
                <a:spcPct val="30000"/>
              </a:spcAft>
              <a:buClr>
                <a:srgbClr val="0070C0"/>
              </a:buClr>
              <a:buFont typeface="Wingdings" pitchFamily="2" charset="2"/>
              <a:buChar char="n"/>
              <a:defRPr/>
            </a:pPr>
            <a:r>
              <a:rPr lang="en-US" sz="1600" kern="1200" dirty="0" smtClean="0">
                <a:latin typeface="Arial Narrow" pitchFamily="34" charset="0"/>
                <a:ea typeface="+mn-ea"/>
                <a:cs typeface="+mn-cs"/>
              </a:rPr>
              <a:t>If device has not been registered, students will see this screen: </a:t>
            </a:r>
          </a:p>
          <a:p>
            <a:pPr marL="225425" lvl="2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endParaRPr lang="en-US" sz="1600" kern="1200" dirty="0" smtClean="0">
              <a:solidFill>
                <a:srgbClr val="C00000"/>
              </a:solidFill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333500" y="274638"/>
            <a:ext cx="7353300" cy="1143000"/>
          </a:xfrm>
        </p:spPr>
        <p:txBody>
          <a:bodyPr/>
          <a:lstStyle/>
          <a:p>
            <a:pPr algn="l"/>
            <a:r>
              <a:rPr lang="en-US" sz="2800" b="1" dirty="0" smtClean="0">
                <a:solidFill>
                  <a:srgbClr val="022F65"/>
                </a:solidFill>
                <a:latin typeface="Garamond" pitchFamily="18" charset="0"/>
              </a:rPr>
              <a:t>Technology Updates for 2014-2015</a:t>
            </a:r>
            <a:endParaRPr lang="en-US" sz="2800" b="1" dirty="0">
              <a:solidFill>
                <a:srgbClr val="022F65"/>
              </a:solidFill>
              <a:latin typeface="Garamond" pitchFamily="18" charset="0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215900" y="6086475"/>
            <a:ext cx="657225" cy="266700"/>
          </a:xfrm>
        </p:spPr>
        <p:txBody>
          <a:bodyPr/>
          <a:lstStyle/>
          <a:p>
            <a:pPr>
              <a:defRPr/>
            </a:pPr>
            <a:fld id="{5C85FF15-2366-464F-A9D7-3AA477A532F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5" name="Picture 4" descr="C:\Users\ebarney\AppData\Local\Temp\SNAGHTML1b29b0f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635" y="3143436"/>
            <a:ext cx="3514725" cy="3119120"/>
          </a:xfrm>
          <a:prstGeom prst="rect">
            <a:avLst/>
          </a:prstGeom>
          <a:noFill/>
          <a:ln>
            <a:solidFill>
              <a:schemeClr val="accent1">
                <a:alpha val="88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593478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483" y="388489"/>
            <a:ext cx="6933334" cy="5533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1208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5425" y="1550843"/>
            <a:ext cx="7353300" cy="4325938"/>
          </a:xfrm>
        </p:spPr>
        <p:txBody>
          <a:bodyPr/>
          <a:lstStyle/>
          <a:p>
            <a:pPr marL="914400" lvl="4" indent="0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None/>
              <a:defRPr/>
            </a:pPr>
            <a:endParaRPr lang="en-US" sz="1600" kern="1200" dirty="0" smtClean="0">
              <a:solidFill>
                <a:schemeClr val="tx2"/>
              </a:solidFill>
              <a:latin typeface="Arial Narrow" pitchFamily="34" charset="0"/>
              <a:ea typeface="+mn-ea"/>
              <a:cs typeface="+mn-cs"/>
            </a:endParaRPr>
          </a:p>
          <a:p>
            <a:pPr marL="225425" lvl="2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r>
              <a:rPr lang="en-US" sz="2000" kern="1200" dirty="0" smtClean="0">
                <a:solidFill>
                  <a:schemeClr val="tx2"/>
                </a:solidFill>
                <a:latin typeface="Arial Narrow" pitchFamily="34" charset="0"/>
                <a:ea typeface="+mn-ea"/>
                <a:cs typeface="+mn-cs"/>
              </a:rPr>
              <a:t>PAIUnet for Content Caching</a:t>
            </a:r>
          </a:p>
          <a:p>
            <a:pPr marL="682625" lvl="3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r>
              <a:rPr lang="en-US" sz="1600" kern="1200" dirty="0" smtClean="0">
                <a:solidFill>
                  <a:schemeClr val="tx2"/>
                </a:solidFill>
                <a:latin typeface="Arial Narrow" pitchFamily="34" charset="0"/>
                <a:ea typeface="+mn-ea"/>
                <a:cs typeface="+mn-cs"/>
              </a:rPr>
              <a:t>Direct connection on a 1 GB circuit, circumvents commodity internet</a:t>
            </a:r>
          </a:p>
          <a:p>
            <a:pPr marL="682625" lvl="3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r>
              <a:rPr lang="en-US" sz="1600" kern="1200" dirty="0" smtClean="0">
                <a:solidFill>
                  <a:schemeClr val="tx2"/>
                </a:solidFill>
                <a:latin typeface="Arial Narrow" pitchFamily="34" charset="0"/>
                <a:ea typeface="+mn-ea"/>
                <a:cs typeface="+mn-cs"/>
              </a:rPr>
              <a:t>Used for content caching</a:t>
            </a:r>
          </a:p>
          <a:p>
            <a:pPr marL="682625" lvl="3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r>
              <a:rPr lang="en-US" sz="1600" kern="1200" dirty="0">
                <a:solidFill>
                  <a:schemeClr val="tx2"/>
                </a:solidFill>
                <a:latin typeface="Arial Narrow" pitchFamily="34" charset="0"/>
                <a:ea typeface="+mn-ea"/>
                <a:cs typeface="+mn-cs"/>
              </a:rPr>
              <a:t>20 PAIUnet nodes are hosting TSMs</a:t>
            </a:r>
          </a:p>
          <a:p>
            <a:pPr marL="682625" lvl="3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r>
              <a:rPr lang="en-US" sz="1600" kern="1200" dirty="0" smtClean="0">
                <a:solidFill>
                  <a:schemeClr val="tx2"/>
                </a:solidFill>
                <a:latin typeface="Arial Narrow" pitchFamily="34" charset="0"/>
                <a:ea typeface="+mn-ea"/>
                <a:cs typeface="+mn-cs"/>
              </a:rPr>
              <a:t>Eliminates need for content caching TSM at school or district level</a:t>
            </a:r>
          </a:p>
          <a:p>
            <a:pPr marL="682625" lvl="3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r>
              <a:rPr lang="en-US" sz="1600" kern="1200" dirty="0" smtClean="0">
                <a:solidFill>
                  <a:schemeClr val="tx2"/>
                </a:solidFill>
                <a:latin typeface="Arial Narrow" pitchFamily="34" charset="0"/>
                <a:ea typeface="+mn-ea"/>
                <a:cs typeface="+mn-cs"/>
              </a:rPr>
              <a:t>Communication sent to District Assessment Coordinators and District Technology Coordinators on Sept 5</a:t>
            </a:r>
          </a:p>
          <a:p>
            <a:pPr marL="1139825" lvl="4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r>
              <a:rPr lang="en-US" sz="1600" kern="1200" dirty="0" smtClean="0">
                <a:solidFill>
                  <a:schemeClr val="tx2"/>
                </a:solidFill>
                <a:latin typeface="Arial Narrow" pitchFamily="34" charset="0"/>
                <a:ea typeface="+mn-ea"/>
                <a:cs typeface="+mn-cs"/>
              </a:rPr>
              <a:t>Information on IU node assignment, server name, and IU contact person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333500" y="274638"/>
            <a:ext cx="7353300" cy="1143000"/>
          </a:xfrm>
        </p:spPr>
        <p:txBody>
          <a:bodyPr/>
          <a:lstStyle/>
          <a:p>
            <a:pPr algn="l"/>
            <a:r>
              <a:rPr lang="en-US" sz="2800" b="1" dirty="0" smtClean="0">
                <a:solidFill>
                  <a:srgbClr val="022F65"/>
                </a:solidFill>
                <a:latin typeface="Garamond" pitchFamily="18" charset="0"/>
              </a:rPr>
              <a:t>Technology Updates for 2014-2015</a:t>
            </a:r>
            <a:endParaRPr lang="en-US" sz="2800" b="1" dirty="0">
              <a:solidFill>
                <a:srgbClr val="022F65"/>
              </a:solidFill>
              <a:latin typeface="Garamond" pitchFamily="18" charset="0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215900" y="6086475"/>
            <a:ext cx="657225" cy="266700"/>
          </a:xfrm>
        </p:spPr>
        <p:txBody>
          <a:bodyPr/>
          <a:lstStyle/>
          <a:p>
            <a:pPr>
              <a:defRPr/>
            </a:pPr>
            <a:fld id="{5C85FF15-2366-464F-A9D7-3AA477A532F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32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5425" y="1550843"/>
            <a:ext cx="7353300" cy="4325938"/>
          </a:xfrm>
        </p:spPr>
        <p:txBody>
          <a:bodyPr/>
          <a:lstStyle/>
          <a:p>
            <a:pPr marL="0" lvl="2" indent="0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None/>
              <a:defRPr/>
            </a:pPr>
            <a:endParaRPr lang="en-US" sz="2000" kern="1200" dirty="0" smtClean="0">
              <a:solidFill>
                <a:schemeClr val="tx2"/>
              </a:solidFill>
              <a:latin typeface="Arial Narrow" pitchFamily="34" charset="0"/>
              <a:ea typeface="+mn-ea"/>
              <a:cs typeface="+mn-cs"/>
            </a:endParaRPr>
          </a:p>
          <a:p>
            <a:pPr marL="0" lvl="2" indent="0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None/>
              <a:defRPr/>
            </a:pPr>
            <a:endParaRPr lang="en-US" sz="2000" kern="1200" dirty="0">
              <a:solidFill>
                <a:schemeClr val="tx2"/>
              </a:solidFill>
              <a:latin typeface="Arial Narrow" pitchFamily="34" charset="0"/>
              <a:ea typeface="+mn-ea"/>
              <a:cs typeface="+mn-cs"/>
            </a:endParaRPr>
          </a:p>
          <a:p>
            <a:pPr marL="0" lvl="2" indent="0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None/>
              <a:defRPr/>
            </a:pPr>
            <a:endParaRPr lang="en-US" sz="2000" kern="1200" dirty="0" smtClean="0">
              <a:solidFill>
                <a:schemeClr val="tx2"/>
              </a:solidFill>
              <a:latin typeface="Arial Narrow" pitchFamily="34" charset="0"/>
              <a:ea typeface="+mn-ea"/>
              <a:cs typeface="+mn-cs"/>
            </a:endParaRPr>
          </a:p>
          <a:p>
            <a:pPr marL="0" lvl="2" indent="0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None/>
              <a:defRPr/>
            </a:pPr>
            <a:endParaRPr lang="en-US" sz="2000" kern="1200" dirty="0" smtClean="0">
              <a:solidFill>
                <a:schemeClr val="tx2"/>
              </a:solidFill>
              <a:latin typeface="Arial Narrow" pitchFamily="34" charset="0"/>
              <a:ea typeface="+mn-ea"/>
              <a:cs typeface="+mn-cs"/>
            </a:endParaRPr>
          </a:p>
          <a:p>
            <a:pPr marL="225425" lvl="2" indent="-225425">
              <a:spcBef>
                <a:spcPct val="0"/>
              </a:spcBef>
              <a:spcAft>
                <a:spcPct val="30000"/>
              </a:spcAft>
              <a:buClr>
                <a:srgbClr val="4F91CD"/>
              </a:buClr>
              <a:buFont typeface="Wingdings" pitchFamily="2" charset="2"/>
              <a:buChar char="n"/>
              <a:defRPr/>
            </a:pPr>
            <a:r>
              <a:rPr lang="en-US" sz="3600" kern="1200" dirty="0" smtClean="0">
                <a:solidFill>
                  <a:schemeClr val="tx2"/>
                </a:solidFill>
                <a:latin typeface="Arial Narrow" pitchFamily="34" charset="0"/>
                <a:ea typeface="+mn-ea"/>
                <a:cs typeface="+mn-cs"/>
              </a:rPr>
              <a:t>Questions?</a:t>
            </a:r>
            <a:endParaRPr lang="en-US" sz="2800" kern="1200" dirty="0" smtClean="0">
              <a:solidFill>
                <a:schemeClr val="tx2"/>
              </a:solidFill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333500" y="274638"/>
            <a:ext cx="7353300" cy="1143000"/>
          </a:xfrm>
        </p:spPr>
        <p:txBody>
          <a:bodyPr/>
          <a:lstStyle/>
          <a:p>
            <a:pPr algn="l"/>
            <a:endParaRPr lang="en-US" sz="2800" b="1" dirty="0">
              <a:solidFill>
                <a:srgbClr val="022F65"/>
              </a:solidFill>
              <a:latin typeface="Garamond" pitchFamily="18" charset="0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215900" y="6086475"/>
            <a:ext cx="657225" cy="266700"/>
          </a:xfrm>
        </p:spPr>
        <p:txBody>
          <a:bodyPr/>
          <a:lstStyle/>
          <a:p>
            <a:pPr>
              <a:defRPr/>
            </a:pPr>
            <a:fld id="{5C85FF15-2366-464F-A9D7-3AA477A532F5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3163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14459</TotalTime>
  <Words>423</Words>
  <Application>Microsoft Macintosh PowerPoint</Application>
  <PresentationFormat>On-screen Show (4:3)</PresentationFormat>
  <Paragraphs>68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1_Custom Design</vt:lpstr>
      <vt:lpstr>Technology Updates for 2014-2015 Data Recognition Corporation  September 11, 2014</vt:lpstr>
      <vt:lpstr>Technology Updates for 2014-2015</vt:lpstr>
      <vt:lpstr>Technology Updates for 2014-2015</vt:lpstr>
      <vt:lpstr>Technology Updates for 2014-2015</vt:lpstr>
      <vt:lpstr>Technology Updates for 2014-2015</vt:lpstr>
      <vt:lpstr>PowerPoint Presentation</vt:lpstr>
      <vt:lpstr>Technology Updates for 2014-2015</vt:lpstr>
      <vt:lpstr>PowerPoint Presentation</vt:lpstr>
    </vt:vector>
  </TitlesOfParts>
  <Company>DRC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DRC</dc:creator>
  <cp:lastModifiedBy>Jeff Rothenberger</cp:lastModifiedBy>
  <cp:revision>1006</cp:revision>
  <cp:lastPrinted>2014-08-11T18:54:25Z</cp:lastPrinted>
  <dcterms:created xsi:type="dcterms:W3CDTF">2012-07-10T15:19:26Z</dcterms:created>
  <dcterms:modified xsi:type="dcterms:W3CDTF">2014-09-12T19:37:46Z</dcterms:modified>
</cp:coreProperties>
</file>